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42"/>
  </p:handoutMasterIdLst>
  <p:sldIdLst>
    <p:sldId id="408" r:id="rId2"/>
    <p:sldId id="330" r:id="rId3"/>
    <p:sldId id="320" r:id="rId4"/>
    <p:sldId id="321" r:id="rId5"/>
    <p:sldId id="327" r:id="rId6"/>
    <p:sldId id="326" r:id="rId7"/>
    <p:sldId id="322" r:id="rId8"/>
    <p:sldId id="323" r:id="rId9"/>
    <p:sldId id="324" r:id="rId10"/>
    <p:sldId id="274" r:id="rId11"/>
    <p:sldId id="498" r:id="rId12"/>
    <p:sldId id="328" r:id="rId13"/>
    <p:sldId id="502" r:id="rId14"/>
    <p:sldId id="264" r:id="rId15"/>
    <p:sldId id="499" r:id="rId16"/>
    <p:sldId id="303" r:id="rId17"/>
    <p:sldId id="317" r:id="rId18"/>
    <p:sldId id="318" r:id="rId19"/>
    <p:sldId id="363" r:id="rId20"/>
    <p:sldId id="407" r:id="rId21"/>
    <p:sldId id="507" r:id="rId22"/>
    <p:sldId id="395" r:id="rId23"/>
    <p:sldId id="292" r:id="rId24"/>
    <p:sldId id="267" r:id="rId25"/>
    <p:sldId id="285" r:id="rId26"/>
    <p:sldId id="374" r:id="rId27"/>
    <p:sldId id="506" r:id="rId28"/>
    <p:sldId id="501" r:id="rId29"/>
    <p:sldId id="359" r:id="rId30"/>
    <p:sldId id="341" r:id="rId31"/>
    <p:sldId id="505" r:id="rId32"/>
    <p:sldId id="287" r:id="rId33"/>
    <p:sldId id="311" r:id="rId34"/>
    <p:sldId id="503" r:id="rId35"/>
    <p:sldId id="348" r:id="rId36"/>
    <p:sldId id="357" r:id="rId37"/>
    <p:sldId id="504" r:id="rId38"/>
    <p:sldId id="275" r:id="rId39"/>
    <p:sldId id="358" r:id="rId40"/>
    <p:sldId id="500" r:id="rId41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32" y="6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43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0874807-5C4A-4899-8116-5EDA5696E765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305F297-CD1A-4DE6-A0FA-E81ABD825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7192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09816-1B07-4F68-BBE5-A9EEC3023DA7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EAD8C-0681-423D-AE05-F3EC2D8FE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023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09816-1B07-4F68-BBE5-A9EEC3023DA7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EAD8C-0681-423D-AE05-F3EC2D8FE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593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09816-1B07-4F68-BBE5-A9EEC3023DA7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EAD8C-0681-423D-AE05-F3EC2D8FE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799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09816-1B07-4F68-BBE5-A9EEC3023DA7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EAD8C-0681-423D-AE05-F3EC2D8FE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292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09816-1B07-4F68-BBE5-A9EEC3023DA7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EAD8C-0681-423D-AE05-F3EC2D8FE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771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09816-1B07-4F68-BBE5-A9EEC3023DA7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EAD8C-0681-423D-AE05-F3EC2D8FE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274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09816-1B07-4F68-BBE5-A9EEC3023DA7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EAD8C-0681-423D-AE05-F3EC2D8FE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768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09816-1B07-4F68-BBE5-A9EEC3023DA7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EAD8C-0681-423D-AE05-F3EC2D8FE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588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09816-1B07-4F68-BBE5-A9EEC3023DA7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EAD8C-0681-423D-AE05-F3EC2D8FE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298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09816-1B07-4F68-BBE5-A9EEC3023DA7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EAD8C-0681-423D-AE05-F3EC2D8FE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10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09816-1B07-4F68-BBE5-A9EEC3023DA7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EAD8C-0681-423D-AE05-F3EC2D8FE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128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09816-1B07-4F68-BBE5-A9EEC3023DA7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8EAD8C-0681-423D-AE05-F3EC2D8FE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966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38953"/>
            <a:ext cx="9135731" cy="946052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COLLEGES ARE WATCHING: RECRUITING &amp; SOCIAL MEDIA</a:t>
            </a:r>
            <a:br>
              <a:rPr lang="en-US" sz="2800" b="1" dirty="0">
                <a:solidFill>
                  <a:srgbClr val="FF0000"/>
                </a:solidFill>
              </a:rPr>
            </a:br>
            <a:r>
              <a:rPr lang="en-US" sz="2800" b="1" dirty="0"/>
              <a:t>Branding Yourself Through Social Media</a:t>
            </a:r>
          </a:p>
        </p:txBody>
      </p:sp>
      <p:sp>
        <p:nvSpPr>
          <p:cNvPr id="7" name="Rectangle 6"/>
          <p:cNvSpPr/>
          <p:nvPr/>
        </p:nvSpPr>
        <p:spPr>
          <a:xfrm>
            <a:off x="-2" y="5611250"/>
            <a:ext cx="9135731" cy="108491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3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Thanks for joining us today. We’ll begin soon. Please leave questions in the chat.</a:t>
            </a:r>
            <a:endParaRPr lang="en-US" sz="33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9757"/>
          <a:stretch/>
        </p:blipFill>
        <p:spPr>
          <a:xfrm>
            <a:off x="3440916" y="1052115"/>
            <a:ext cx="354706" cy="3788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CED488-CA4F-488A-9072-0F85664E95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836"/>
          <a:stretch/>
        </p:blipFill>
        <p:spPr>
          <a:xfrm>
            <a:off x="5401913" y="1065101"/>
            <a:ext cx="330100" cy="346248"/>
          </a:xfrm>
          <a:prstGeom prst="rect">
            <a:avLst/>
          </a:prstGeom>
        </p:spPr>
      </p:pic>
      <p:pic>
        <p:nvPicPr>
          <p:cNvPr id="6146" name="Picture 2" descr="Hello_my_Brand_is_main_600 | Notable Life">
            <a:extLst>
              <a:ext uri="{FF2B5EF4-FFF2-40B4-BE49-F238E27FC236}">
                <a16:creationId xmlns:a16="http://schemas.microsoft.com/office/drawing/2014/main" id="{4FA67B3C-2A06-4EDF-B0EF-46293EB09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1" b="2985"/>
          <a:stretch/>
        </p:blipFill>
        <p:spPr bwMode="auto">
          <a:xfrm>
            <a:off x="1316824" y="1525866"/>
            <a:ext cx="6518619" cy="399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3A00DBE-0596-4D1E-899E-EF243B8F2817}"/>
              </a:ext>
            </a:extLst>
          </p:cNvPr>
          <p:cNvSpPr/>
          <p:nvPr/>
        </p:nvSpPr>
        <p:spPr>
          <a:xfrm>
            <a:off x="-1" y="1051849"/>
            <a:ext cx="9135731" cy="34624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@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CoachBechler</a:t>
            </a:r>
            <a:endParaRPr 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2275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You are the CEO ofyour own personalbrand 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1" t="12923" b="8802"/>
          <a:stretch/>
        </p:blipFill>
        <p:spPr bwMode="auto">
          <a:xfrm>
            <a:off x="0" y="1"/>
            <a:ext cx="9144000" cy="450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Image result for personal bra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7" b="18238"/>
          <a:stretch/>
        </p:blipFill>
        <p:spPr bwMode="auto">
          <a:xfrm>
            <a:off x="2127525" y="4507831"/>
            <a:ext cx="4888949" cy="209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132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the world before social media">
            <a:extLst>
              <a:ext uri="{FF2B5EF4-FFF2-40B4-BE49-F238E27FC236}">
                <a16:creationId xmlns:a16="http://schemas.microsoft.com/office/drawing/2014/main" id="{4E4B1E58-10B7-433A-B54F-E95FFF1A6A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" t="14035" r="1710" b="7368"/>
          <a:stretch/>
        </p:blipFill>
        <p:spPr bwMode="auto">
          <a:xfrm>
            <a:off x="156410" y="128338"/>
            <a:ext cx="8831180" cy="652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523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google images search p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497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igital Engagement Update | Student Affairs and Technology">
            <a:extLst>
              <a:ext uri="{FF2B5EF4-FFF2-40B4-BE49-F238E27FC236}">
                <a16:creationId xmlns:a16="http://schemas.microsoft.com/office/drawing/2014/main" id="{DC2D52B1-C80D-440B-BA15-823264878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4566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so what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6863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6FAA75-FABC-4D45-8F37-07F68FC29E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5" t="8845" r="4565" b="7371"/>
          <a:stretch/>
        </p:blipFill>
        <p:spPr>
          <a:xfrm>
            <a:off x="0" y="-115708"/>
            <a:ext cx="9144000" cy="697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6228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09" y="176463"/>
            <a:ext cx="8809569" cy="65130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0084" y="168442"/>
            <a:ext cx="3149899" cy="218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3729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 result for Ew, I can't believe I start this job tomorrow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76"/>
          <a:stretch/>
        </p:blipFill>
        <p:spPr bwMode="auto">
          <a:xfrm>
            <a:off x="609600" y="305804"/>
            <a:ext cx="7924800" cy="539921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2342671" y="1152983"/>
            <a:ext cx="1828800" cy="43732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40566142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Ew, I can't believe I start this job tomorrow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39" y="371061"/>
            <a:ext cx="8424198" cy="648693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AEA5E8-095D-4B10-8E09-4C6A1AD73E53}"/>
              </a:ext>
            </a:extLst>
          </p:cNvPr>
          <p:cNvSpPr/>
          <p:nvPr/>
        </p:nvSpPr>
        <p:spPr>
          <a:xfrm>
            <a:off x="1360617" y="2197114"/>
            <a:ext cx="1263314" cy="53283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7090716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result for college accepta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396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goog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621" y="798621"/>
            <a:ext cx="5260758" cy="526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4359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8E3B6D-3057-4F70-96D9-FFE686D9A5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481" t="25108" r="35334" b="2191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4992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ollege Athletics Scholarships | College Recruiting | Plexuss.com">
            <a:extLst>
              <a:ext uri="{FF2B5EF4-FFF2-40B4-BE49-F238E27FC236}">
                <a16:creationId xmlns:a16="http://schemas.microsoft.com/office/drawing/2014/main" id="{171D1A28-175F-467F-90AB-B1D1D98E7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4" y="0"/>
            <a:ext cx="914797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5598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dropped a recruit because of social media">
            <a:extLst>
              <a:ext uri="{FF2B5EF4-FFF2-40B4-BE49-F238E27FC236}">
                <a16:creationId xmlns:a16="http://schemas.microsoft.com/office/drawing/2014/main" id="{BE7FDA08-78DC-434D-97ED-40FC7BC85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292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i0.wp.com/www.theintentionalmom.com/wp-content/uploads/2015/05/you-are-free-to-choose-but-your-choic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8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152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112295" y="378165"/>
            <a:ext cx="9031705" cy="6101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u="sng" dirty="0"/>
              <a:t>First tweet from the night:</a:t>
            </a:r>
            <a:br>
              <a:rPr lang="en-US" dirty="0"/>
            </a:br>
            <a:r>
              <a:rPr lang="en-US" dirty="0"/>
              <a:t>@TemberMarchant3:  </a:t>
            </a:r>
            <a:r>
              <a:rPr lang="en-US" sz="3600" b="1" i="1" dirty="0">
                <a:solidFill>
                  <a:srgbClr val="FF0000"/>
                </a:solidFill>
              </a:rPr>
              <a:t>Tonight is </a:t>
            </a:r>
            <a:r>
              <a:rPr lang="en-US" sz="3600" b="1" i="1" dirty="0" err="1">
                <a:solidFill>
                  <a:srgbClr val="FF0000"/>
                </a:solidFill>
              </a:rPr>
              <a:t>gonna</a:t>
            </a:r>
            <a:r>
              <a:rPr lang="en-US" sz="3600" b="1" i="1" dirty="0">
                <a:solidFill>
                  <a:srgbClr val="FF0000"/>
                </a:solidFill>
              </a:rPr>
              <a:t> be so good. </a:t>
            </a:r>
            <a:r>
              <a:rPr lang="en-US" sz="3600" b="1" i="1" dirty="0" err="1">
                <a:solidFill>
                  <a:srgbClr val="FF0000"/>
                </a:solidFill>
              </a:rPr>
              <a:t>Leggo</a:t>
            </a:r>
            <a:r>
              <a:rPr lang="en-US" sz="3600" b="1" i="1" dirty="0">
                <a:solidFill>
                  <a:srgbClr val="FF0000"/>
                </a:solidFill>
              </a:rPr>
              <a:t>! </a:t>
            </a:r>
            <a:r>
              <a:rPr lang="en-US" sz="3600" b="1" i="1" dirty="0" err="1">
                <a:solidFill>
                  <a:srgbClr val="FF0000"/>
                </a:solidFill>
              </a:rPr>
              <a:t>Imma</a:t>
            </a:r>
            <a:r>
              <a:rPr lang="en-US" sz="3600" b="1" i="1" dirty="0">
                <a:solidFill>
                  <a:srgbClr val="FF0000"/>
                </a:solidFill>
              </a:rPr>
              <a:t> be </a:t>
            </a:r>
            <a:r>
              <a:rPr lang="en-US" sz="3600" b="1" i="1" dirty="0" err="1">
                <a:solidFill>
                  <a:srgbClr val="FF0000"/>
                </a:solidFill>
              </a:rPr>
              <a:t>lookin</a:t>
            </a:r>
            <a:r>
              <a:rPr lang="en-US" sz="3600" b="1" i="1" dirty="0">
                <a:solidFill>
                  <a:srgbClr val="FF0000"/>
                </a:solidFill>
              </a:rPr>
              <a:t> fly as hell! #</a:t>
            </a:r>
            <a:r>
              <a:rPr lang="en-US" sz="3600" b="1" i="1" dirty="0" err="1">
                <a:solidFill>
                  <a:srgbClr val="FF0000"/>
                </a:solidFill>
              </a:rPr>
              <a:t>Holla@me</a:t>
            </a:r>
            <a:br>
              <a:rPr lang="en-US" dirty="0"/>
            </a:br>
            <a:endParaRPr lang="en-US" dirty="0"/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u="sng" dirty="0"/>
              <a:t>Next tweet:</a:t>
            </a:r>
            <a:br>
              <a:rPr lang="en-US" dirty="0"/>
            </a:br>
            <a:r>
              <a:rPr lang="en-US" dirty="0"/>
              <a:t>@TemberMarchant3:   </a:t>
            </a:r>
            <a:r>
              <a:rPr lang="en-US" sz="3600" b="1" i="1" dirty="0" err="1">
                <a:solidFill>
                  <a:srgbClr val="FF0000"/>
                </a:solidFill>
              </a:rPr>
              <a:t>Ohhhhh</a:t>
            </a:r>
            <a:r>
              <a:rPr lang="en-US" sz="3600" b="1" i="1" dirty="0">
                <a:solidFill>
                  <a:srgbClr val="FF0000"/>
                </a:solidFill>
              </a:rPr>
              <a:t> hell yeah. Party started. I got my drink and my 2 step.. Technically my WOP.</a:t>
            </a:r>
            <a:br>
              <a:rPr lang="en-US" dirty="0"/>
            </a:br>
            <a:endParaRPr lang="en-US" dirty="0"/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u="sng" dirty="0"/>
              <a:t>2 Tweets later:</a:t>
            </a:r>
            <a:br>
              <a:rPr lang="en-US" dirty="0"/>
            </a:br>
            <a:r>
              <a:rPr lang="en-US" dirty="0"/>
              <a:t>@TemberMarchant3:  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sz="3600" b="1" i="1" dirty="0">
                <a:solidFill>
                  <a:srgbClr val="FF0000"/>
                </a:solidFill>
              </a:rPr>
              <a:t>Probably the worst night of my life.</a:t>
            </a:r>
            <a:endParaRPr kumimoji="0" lang="en-US" altLang="en-US" sz="3600" b="1" i="1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D1D285-F2E0-4FE6-BC48-4D3CD553C864}"/>
              </a:ext>
            </a:extLst>
          </p:cNvPr>
          <p:cNvSpPr/>
          <p:nvPr/>
        </p:nvSpPr>
        <p:spPr>
          <a:xfrm>
            <a:off x="507333" y="924905"/>
            <a:ext cx="2593676" cy="53283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758940-0FDF-450F-910D-19D7BB161711}"/>
              </a:ext>
            </a:extLst>
          </p:cNvPr>
          <p:cNvSpPr/>
          <p:nvPr/>
        </p:nvSpPr>
        <p:spPr>
          <a:xfrm>
            <a:off x="507333" y="5385635"/>
            <a:ext cx="2593676" cy="53283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31A192-F70B-44E2-88FB-AC1DC93A7BD4}"/>
              </a:ext>
            </a:extLst>
          </p:cNvPr>
          <p:cNvSpPr/>
          <p:nvPr/>
        </p:nvSpPr>
        <p:spPr>
          <a:xfrm>
            <a:off x="507333" y="2896167"/>
            <a:ext cx="2593676" cy="53283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9423339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https://lh5.googleusercontent.com/-aRG18QpUFl8/TXHI80-kilI/AAAAAAAAB5o/z3BzsijtkI8/s1600/Police+C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808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 descr="A picture containing baseball, player, outdoor, game&#10;&#10;Description automatically generated">
            <a:extLst>
              <a:ext uri="{FF2B5EF4-FFF2-40B4-BE49-F238E27FC236}">
                <a16:creationId xmlns:a16="http://schemas.microsoft.com/office/drawing/2014/main" id="{C97AAAAF-2611-48A8-937D-D0655A0211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87" y="0"/>
            <a:ext cx="9369287" cy="6869604"/>
          </a:xfrm>
        </p:spPr>
      </p:pic>
    </p:spTree>
    <p:extLst>
      <p:ext uri="{BB962C8B-B14F-4D97-AF65-F5344CB8AC3E}">
        <p14:creationId xmlns:p14="http://schemas.microsoft.com/office/powerpoint/2010/main" val="12900923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8328-presscdn-0-65.pagely.netdna-cdn.com/wp-content/uploads/2013/09/holloway-house-part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7" r="21656" b="3626"/>
          <a:stretch/>
        </p:blipFill>
        <p:spPr bwMode="auto">
          <a:xfrm>
            <a:off x="0" y="17736"/>
            <a:ext cx="9144002" cy="684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35946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B682E64-F1CA-46C6-B226-9E2F1466D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09297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8230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49598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93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mcdonalds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828" y="1585913"/>
            <a:ext cx="5318879" cy="398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1801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6531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rickworkWeb">
            <a:extLst>
              <a:ext uri="{FF2B5EF4-FFF2-40B4-BE49-F238E27FC236}">
                <a16:creationId xmlns:a16="http://schemas.microsoft.com/office/drawing/2014/main" id="{6C3573F2-4C33-4596-A332-749EC1012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792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pic>
          <p:nvPicPr>
            <p:cNvPr id="5122" name="Picture 2" descr="http://www.usnews.com/dims4/USNEWS/d4f2c88/2147483647/thumbnail/425x283%3E/quality/85/?url=%2Fcmsmedia%2F11%2F1dcd9f03eec5a14ad33c52ecc8ea0a%2F35545FE_DA_121130_branding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 bwMode="auto">
            <a:xfrm>
              <a:off x="0" y="0"/>
              <a:ext cx="12192000" cy="1450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http://www.usnews.com/dims4/USNEWS/d4f2c88/2147483647/thumbnail/425x283%3E/quality/85/?url=%2Fcmsmedia%2F11%2F1dcd9f03eec5a14ad33c52ecc8ea0a%2F35545FE_DA_121130_branding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173" r="26263" b="1"/>
            <a:stretch/>
          </p:blipFill>
          <p:spPr bwMode="auto">
            <a:xfrm>
              <a:off x="0" y="1450428"/>
              <a:ext cx="12192000" cy="5407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2570" y="2004192"/>
            <a:ext cx="4207422" cy="3866492"/>
          </a:xfrm>
        </p:spPr>
        <p:txBody>
          <a:bodyPr>
            <a:normAutofit fontScale="85000" lnSpcReduction="20000"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</a:rPr>
              <a:t>Understand the potential repercussions before sharing your opinions.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</a:rPr>
              <a:t>Carefully review any photos or videos you plan to post.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</a:rPr>
              <a:t>Use a communication coach to review your posts before they go live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</a:rPr>
              <a:t>Support others; Sportsmanship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</a:rPr>
              <a:t>Say ‘Thank You’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dirty="0">
              <a:latin typeface="Arial" panose="020B0604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42900" y="1945072"/>
            <a:ext cx="4229100" cy="398473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altLang="en-US" sz="2100" dirty="0">
                <a:solidFill>
                  <a:schemeClr val="bg1"/>
                </a:solidFill>
                <a:latin typeface="Arial" panose="020B0604020202020204" pitchFamily="34" charset="0"/>
              </a:rPr>
              <a:t>Consistently tell your story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altLang="en-US" sz="2100" dirty="0">
                <a:solidFill>
                  <a:schemeClr val="bg1"/>
                </a:solidFill>
                <a:latin typeface="Arial" panose="020B0604020202020204" pitchFamily="34" charset="0"/>
              </a:rPr>
              <a:t>Share your college mission statement and goals.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altLang="en-US" sz="2100" dirty="0">
                <a:solidFill>
                  <a:schemeClr val="bg1"/>
                </a:solidFill>
                <a:latin typeface="Arial" panose="020B0604020202020204" pitchFamily="34" charset="0"/>
              </a:rPr>
              <a:t>Identify your glorious moments and success stories.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altLang="en-US" sz="2100" dirty="0">
                <a:solidFill>
                  <a:schemeClr val="bg1"/>
                </a:solidFill>
                <a:latin typeface="Arial" panose="020B0604020202020204" pitchFamily="34" charset="0"/>
              </a:rPr>
              <a:t>Demonstrate the importance of team and loyalty to your coaches.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altLang="en-US" sz="2100" dirty="0">
                <a:solidFill>
                  <a:schemeClr val="bg1"/>
                </a:solidFill>
                <a:latin typeface="Arial" panose="020B0604020202020204" pitchFamily="34" charset="0"/>
              </a:rPr>
              <a:t>Everything you put on the internet is easily shared and therefore "permanent." 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2100" dirty="0">
              <a:latin typeface="Arial" panose="020B0604020202020204" pitchFamily="34" charset="0"/>
            </a:endParaRPr>
          </a:p>
          <a:p>
            <a:endParaRPr lang="en-US" sz="2100" dirty="0"/>
          </a:p>
          <a:p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32442528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9165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hirt&#10;&#10;Description automatically generated">
            <a:extLst>
              <a:ext uri="{FF2B5EF4-FFF2-40B4-BE49-F238E27FC236}">
                <a16:creationId xmlns:a16="http://schemas.microsoft.com/office/drawing/2014/main" id="{3A2ADCE7-6B2B-4131-BD01-1678658ECE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1854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#faceofsportsmanshi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6602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11757" cy="3242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42641"/>
            <a:ext cx="4611757" cy="36153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1756" y="0"/>
            <a:ext cx="4532243" cy="3242643"/>
          </a:xfrm>
          <a:prstGeom prst="rect">
            <a:avLst/>
          </a:prstGeom>
        </p:spPr>
      </p:pic>
      <p:pic>
        <p:nvPicPr>
          <p:cNvPr id="6" name="Picture 2" descr="Image result for ball state basketball; kokomo tornado; twit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757" y="3242641"/>
            <a:ext cx="4532243" cy="361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86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basketball&#10;&#10;Description automatically generated">
            <a:extLst>
              <a:ext uri="{FF2B5EF4-FFF2-40B4-BE49-F238E27FC236}">
                <a16:creationId xmlns:a16="http://schemas.microsoft.com/office/drawing/2014/main" id="{D70F6B2D-E1BD-412A-9CFB-125E2F1E53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9404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THINK Before You Post... or Text or Snap (a photo, that is ...">
            <a:extLst>
              <a:ext uri="{FF2B5EF4-FFF2-40B4-BE49-F238E27FC236}">
                <a16:creationId xmlns:a16="http://schemas.microsoft.com/office/drawing/2014/main" id="{6F3EB205-8E8F-4CAE-AF3B-DD4A0756B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3986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50" b="1" dirty="0">
                <a:solidFill>
                  <a:srgbClr val="002060"/>
                </a:solidFill>
              </a:rPr>
              <a:t>Differentiate Yourself as an Athlete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210550" cy="4799764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300" dirty="0">
                <a:solidFill>
                  <a:srgbClr val="FFC000"/>
                </a:solidFill>
                <a:sym typeface="Wingdings" panose="05000000000000000000" pitchFamily="2" charset="2"/>
              </a:rPr>
              <a:t></a:t>
            </a:r>
            <a:r>
              <a:rPr lang="en-US" sz="3300" dirty="0">
                <a:solidFill>
                  <a:srgbClr val="002060"/>
                </a:solidFill>
                <a:sym typeface="Wingdings" panose="05000000000000000000" pitchFamily="2" charset="2"/>
              </a:rPr>
              <a:t>  </a:t>
            </a:r>
            <a:r>
              <a:rPr lang="en-US" sz="3300" dirty="0">
                <a:solidFill>
                  <a:srgbClr val="002060"/>
                </a:solidFill>
              </a:rPr>
              <a:t>Leadership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300" dirty="0">
                <a:solidFill>
                  <a:srgbClr val="FFC000"/>
                </a:solidFill>
                <a:sym typeface="Wingdings" panose="05000000000000000000" pitchFamily="2" charset="2"/>
              </a:rPr>
              <a:t></a:t>
            </a:r>
            <a:r>
              <a:rPr lang="en-US" sz="3300" dirty="0">
                <a:solidFill>
                  <a:srgbClr val="002060"/>
                </a:solidFill>
                <a:sym typeface="Wingdings" panose="05000000000000000000" pitchFamily="2" charset="2"/>
              </a:rPr>
              <a:t>  </a:t>
            </a:r>
            <a:r>
              <a:rPr lang="en-US" sz="3300" dirty="0">
                <a:solidFill>
                  <a:srgbClr val="002060"/>
                </a:solidFill>
              </a:rPr>
              <a:t>Accountability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300" dirty="0">
                <a:solidFill>
                  <a:srgbClr val="FFC000"/>
                </a:solidFill>
                <a:sym typeface="Wingdings" panose="05000000000000000000" pitchFamily="2" charset="2"/>
              </a:rPr>
              <a:t></a:t>
            </a:r>
            <a:r>
              <a:rPr lang="en-US" sz="3300" dirty="0">
                <a:solidFill>
                  <a:srgbClr val="002060"/>
                </a:solidFill>
                <a:sym typeface="Wingdings" panose="05000000000000000000" pitchFamily="2" charset="2"/>
              </a:rPr>
              <a:t>  </a:t>
            </a:r>
            <a:r>
              <a:rPr lang="en-US" sz="3300" dirty="0">
                <a:solidFill>
                  <a:srgbClr val="002060"/>
                </a:solidFill>
              </a:rPr>
              <a:t>Teamwork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300" dirty="0">
                <a:solidFill>
                  <a:srgbClr val="FFC000"/>
                </a:solidFill>
                <a:sym typeface="Wingdings" panose="05000000000000000000" pitchFamily="2" charset="2"/>
              </a:rPr>
              <a:t></a:t>
            </a:r>
            <a:r>
              <a:rPr lang="en-US" sz="3300" dirty="0">
                <a:solidFill>
                  <a:srgbClr val="002060"/>
                </a:solidFill>
                <a:sym typeface="Wingdings" panose="05000000000000000000" pitchFamily="2" charset="2"/>
              </a:rPr>
              <a:t>  </a:t>
            </a:r>
            <a:r>
              <a:rPr lang="en-US" sz="3300" dirty="0">
                <a:solidFill>
                  <a:srgbClr val="002060"/>
                </a:solidFill>
              </a:rPr>
              <a:t>Mental Toughness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300" dirty="0">
                <a:solidFill>
                  <a:srgbClr val="FFC000"/>
                </a:solidFill>
                <a:sym typeface="Wingdings" panose="05000000000000000000" pitchFamily="2" charset="2"/>
              </a:rPr>
              <a:t></a:t>
            </a:r>
            <a:r>
              <a:rPr lang="en-US" sz="3300" dirty="0">
                <a:solidFill>
                  <a:srgbClr val="002060"/>
                </a:solidFill>
                <a:sym typeface="Wingdings" panose="05000000000000000000" pitchFamily="2" charset="2"/>
              </a:rPr>
              <a:t>  </a:t>
            </a:r>
            <a:r>
              <a:rPr lang="en-US" sz="3300" dirty="0">
                <a:solidFill>
                  <a:srgbClr val="002060"/>
                </a:solidFill>
              </a:rPr>
              <a:t>Time Management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300" dirty="0">
                <a:solidFill>
                  <a:srgbClr val="FFC000"/>
                </a:solidFill>
                <a:sym typeface="Wingdings" panose="05000000000000000000" pitchFamily="2" charset="2"/>
              </a:rPr>
              <a:t></a:t>
            </a:r>
            <a:r>
              <a:rPr lang="en-US" sz="3300" dirty="0">
                <a:solidFill>
                  <a:srgbClr val="002060"/>
                </a:solidFill>
                <a:sym typeface="Wingdings" panose="05000000000000000000" pitchFamily="2" charset="2"/>
              </a:rPr>
              <a:t>  </a:t>
            </a:r>
            <a:r>
              <a:rPr lang="en-US" sz="3300" dirty="0">
                <a:solidFill>
                  <a:srgbClr val="002060"/>
                </a:solidFill>
              </a:rPr>
              <a:t>Network and Build Relationships</a:t>
            </a:r>
          </a:p>
        </p:txBody>
      </p:sp>
      <p:sp>
        <p:nvSpPr>
          <p:cNvPr id="5" name="Rectangle 4"/>
          <p:cNvSpPr/>
          <p:nvPr/>
        </p:nvSpPr>
        <p:spPr>
          <a:xfrm>
            <a:off x="765313" y="610222"/>
            <a:ext cx="7750037" cy="914400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2974" y="2120029"/>
            <a:ext cx="4022376" cy="30615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00862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 result for cadillac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133" y="1309450"/>
            <a:ext cx="4607719" cy="426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8823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69" y="5644142"/>
            <a:ext cx="9135731" cy="108491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300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JamyBechler.com/</a:t>
            </a:r>
            <a:r>
              <a:rPr lang="en-US" sz="3300" u="sng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socialmedia</a:t>
            </a:r>
            <a:r>
              <a:rPr lang="en-US" sz="33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      @</a:t>
            </a:r>
            <a:r>
              <a:rPr lang="en-US" sz="33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CoachBechler</a:t>
            </a:r>
            <a:endParaRPr lang="en-US" sz="33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9757"/>
          <a:stretch/>
        </p:blipFill>
        <p:spPr>
          <a:xfrm>
            <a:off x="2560875" y="6186598"/>
            <a:ext cx="532358" cy="5686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CED488-CA4F-488A-9072-0F85664E95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836"/>
          <a:stretch/>
        </p:blipFill>
        <p:spPr>
          <a:xfrm>
            <a:off x="6050769" y="6173511"/>
            <a:ext cx="542110" cy="568630"/>
          </a:xfrm>
          <a:prstGeom prst="rect">
            <a:avLst/>
          </a:prstGeom>
        </p:spPr>
      </p:pic>
      <p:pic>
        <p:nvPicPr>
          <p:cNvPr id="10" name="Picture 8" descr="Image result for personal brand">
            <a:extLst>
              <a:ext uri="{FF2B5EF4-FFF2-40B4-BE49-F238E27FC236}">
                <a16:creationId xmlns:a16="http://schemas.microsoft.com/office/drawing/2014/main" id="{8337E9B3-07DD-4795-BB2B-E96FB4461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75" y="6808"/>
            <a:ext cx="9172275" cy="481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C504CD1-AF43-44EE-9F4F-0039CCD5ED5B}"/>
              </a:ext>
            </a:extLst>
          </p:cNvPr>
          <p:cNvSpPr txBox="1">
            <a:spLocks/>
          </p:cNvSpPr>
          <p:nvPr/>
        </p:nvSpPr>
        <p:spPr>
          <a:xfrm>
            <a:off x="8269" y="4817368"/>
            <a:ext cx="9135732" cy="7970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0000"/>
                </a:solidFill>
              </a:rPr>
              <a:t>COLLEGES ARE WATCHING: RECRUITING &amp; SOCIAL MEDIA</a:t>
            </a:r>
            <a:br>
              <a:rPr lang="en-US" sz="2800" b="1" dirty="0">
                <a:solidFill>
                  <a:srgbClr val="FF0000"/>
                </a:solidFill>
              </a:rPr>
            </a:br>
            <a:r>
              <a:rPr lang="en-US" sz="2800" b="1" dirty="0"/>
              <a:t>Branding Yourself Through Social Media</a:t>
            </a:r>
          </a:p>
        </p:txBody>
      </p:sp>
    </p:spTree>
    <p:extLst>
      <p:ext uri="{BB962C8B-B14F-4D97-AF65-F5344CB8AC3E}">
        <p14:creationId xmlns:p14="http://schemas.microsoft.com/office/powerpoint/2010/main" val="3956675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fighting iris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453" y="1520905"/>
            <a:ext cx="4089797" cy="372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208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starbuc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177" y="1423035"/>
            <a:ext cx="3963353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005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ap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011555"/>
            <a:ext cx="4577715" cy="4577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950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Image result for walmar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00"/>
          <a:stretch/>
        </p:blipFill>
        <p:spPr bwMode="auto">
          <a:xfrm>
            <a:off x="723016" y="1191067"/>
            <a:ext cx="7239562" cy="464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35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air jordan logo">
            <a:extLst>
              <a:ext uri="{FF2B5EF4-FFF2-40B4-BE49-F238E27FC236}">
                <a16:creationId xmlns:a16="http://schemas.microsoft.com/office/drawing/2014/main" id="{7D1729B8-D347-4FCA-B6AC-B3E20FE36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85725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6764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2996</TotalTime>
  <Words>237</Words>
  <Application>Microsoft Office PowerPoint</Application>
  <PresentationFormat>On-screen Show (4:3)</PresentationFormat>
  <Paragraphs>27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Office Theme</vt:lpstr>
      <vt:lpstr>COLLEGES ARE WATCHING: RECRUITING &amp; SOCIAL MEDIA Branding Yourself Through Social Media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Differentiate Yourself as an Athlete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JamyBechler</dc:creator>
  <cp:lastModifiedBy>Jamy Bechler</cp:lastModifiedBy>
  <cp:revision>136</cp:revision>
  <cp:lastPrinted>2016-06-21T05:22:10Z</cp:lastPrinted>
  <dcterms:created xsi:type="dcterms:W3CDTF">2016-06-19T14:14:55Z</dcterms:created>
  <dcterms:modified xsi:type="dcterms:W3CDTF">2020-04-29T20:19:48Z</dcterms:modified>
</cp:coreProperties>
</file>