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475" r:id="rId2"/>
    <p:sldId id="496" r:id="rId3"/>
    <p:sldId id="530" r:id="rId4"/>
    <p:sldId id="548" r:id="rId5"/>
    <p:sldId id="494" r:id="rId6"/>
    <p:sldId id="551" r:id="rId7"/>
    <p:sldId id="553" r:id="rId8"/>
    <p:sldId id="488" r:id="rId9"/>
    <p:sldId id="552" r:id="rId10"/>
    <p:sldId id="524" r:id="rId11"/>
    <p:sldId id="532" r:id="rId12"/>
    <p:sldId id="285" r:id="rId13"/>
    <p:sldId id="535" r:id="rId14"/>
    <p:sldId id="542" r:id="rId15"/>
    <p:sldId id="491" r:id="rId16"/>
    <p:sldId id="536" r:id="rId17"/>
    <p:sldId id="539" r:id="rId18"/>
    <p:sldId id="558" r:id="rId19"/>
    <p:sldId id="546" r:id="rId20"/>
    <p:sldId id="540" r:id="rId21"/>
    <p:sldId id="541" r:id="rId22"/>
    <p:sldId id="490" r:id="rId23"/>
    <p:sldId id="538" r:id="rId24"/>
    <p:sldId id="531" r:id="rId25"/>
    <p:sldId id="533" r:id="rId26"/>
    <p:sldId id="557" r:id="rId27"/>
    <p:sldId id="54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40DBC"/>
    <a:srgbClr val="9900CC"/>
    <a:srgbClr val="18026A"/>
    <a:srgbClr val="1F0288"/>
    <a:srgbClr val="000066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5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BF5F5-DE1A-4525-AF7D-CDCF9DFC5257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198F6-F006-4FDC-B630-36B4B366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8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4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6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2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1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9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6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9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2422-EAC4-4F7C-849F-DDE2A961E116}" type="datetimeFigureOut">
              <a:rPr lang="en-US" smtClean="0"/>
              <a:t>5/1/2021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9C66-4D2D-4B42-BCEE-7538D9C4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56047" y="4824222"/>
            <a:ext cx="3643453" cy="17911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“Communicating Effectively with Stakeholders”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88806" y="3462103"/>
            <a:ext cx="3804266" cy="30520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Calibri Light" panose="020F0302020204030204"/>
              </a:rPr>
              <a:t>JamyBechler.com</a:t>
            </a: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Calibri Light" panose="020F0302020204030204"/>
              </a:rPr>
              <a:t>@</a:t>
            </a:r>
            <a:r>
              <a:rPr lang="en-US" sz="2100" b="1" dirty="0" err="1">
                <a:latin typeface="Calibri Light" panose="020F0302020204030204"/>
              </a:rPr>
              <a:t>CoachBechler</a:t>
            </a:r>
            <a:endParaRPr lang="en-US" sz="2100" b="1" dirty="0">
              <a:latin typeface="Calibri Light" panose="020F0302020204030204"/>
            </a:endParaRP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 err="1">
                <a:latin typeface="Calibri Light" panose="020F0302020204030204"/>
              </a:rPr>
              <a:t>JamyBechlerLeadership</a:t>
            </a:r>
            <a:endParaRPr lang="en-US" sz="2100" b="1" dirty="0">
              <a:latin typeface="Calibri Light" panose="020F0302020204030204"/>
            </a:endParaRP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Calibri Light" panose="020F0302020204030204"/>
              </a:rPr>
              <a:t>(765) 661-2841</a:t>
            </a: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u="sng" dirty="0">
                <a:latin typeface="Calibri Light" panose="020F0302020204030204"/>
              </a:rPr>
              <a:t>jamy@coachbechler.com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1" y="3381402"/>
            <a:ext cx="584882" cy="665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5" y="4588687"/>
            <a:ext cx="701828" cy="798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0" y="6065168"/>
            <a:ext cx="506528" cy="5727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5" y="4142377"/>
            <a:ext cx="524537" cy="485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7"/>
          <a:stretch/>
        </p:blipFill>
        <p:spPr>
          <a:xfrm>
            <a:off x="570732" y="5433982"/>
            <a:ext cx="500318" cy="441382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F972B0-8734-4590-9097-AEC1F4311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4" y="3330410"/>
            <a:ext cx="2174498" cy="1696108"/>
          </a:xfrm>
          <a:prstGeom prst="rect">
            <a:avLst/>
          </a:prstGeom>
        </p:spPr>
      </p:pic>
      <p:sp>
        <p:nvSpPr>
          <p:cNvPr id="2" name="AutoShape 2" descr="Florida (FIAAA) Athletic Association Annual State Conference">
            <a:extLst>
              <a:ext uri="{FF2B5EF4-FFF2-40B4-BE49-F238E27FC236}">
                <a16:creationId xmlns:a16="http://schemas.microsoft.com/office/drawing/2014/main" id="{C1BF0C30-9712-4BFF-B4EB-756DBB087D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6FDD80A-16AC-4969-AC79-4DEE04268BB6}"/>
              </a:ext>
            </a:extLst>
          </p:cNvPr>
          <p:cNvSpPr txBox="1">
            <a:spLocks/>
          </p:cNvSpPr>
          <p:nvPr/>
        </p:nvSpPr>
        <p:spPr>
          <a:xfrm>
            <a:off x="344557" y="1990459"/>
            <a:ext cx="8359275" cy="10683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“Culture” to 66866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 order to get presentation notes, resources, a special offer, and to register for our drawing (1) free year of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TheLeadershipPlaybook.com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or (2) books for your coaching staff.</a:t>
            </a:r>
          </a:p>
        </p:txBody>
      </p:sp>
      <p:pic>
        <p:nvPicPr>
          <p:cNvPr id="1026" name="Picture 2" descr="2021 Conference Registration – Florida Interscholastic Athletic  Administrators Association">
            <a:extLst>
              <a:ext uri="{FF2B5EF4-FFF2-40B4-BE49-F238E27FC236}">
                <a16:creationId xmlns:a16="http://schemas.microsoft.com/office/drawing/2014/main" id="{F54106AF-E966-482B-9E10-50B2D70C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0" y="152062"/>
            <a:ext cx="6173203" cy="16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3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mmunication barriers">
            <a:extLst>
              <a:ext uri="{FF2B5EF4-FFF2-40B4-BE49-F238E27FC236}">
                <a16:creationId xmlns:a16="http://schemas.microsoft.com/office/drawing/2014/main" id="{8EE4259D-B013-4F35-85D1-ED2366C3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A069A-4EBD-4AE0-84F3-A6D8BF36C519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F5AF76-24D5-4596-B56E-1748B244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0288"/>
            <a:ext cx="3818021" cy="1325563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Barriers 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BB95D4-1A2F-414E-8CA6-0453AF14B5FF}"/>
              </a:ext>
            </a:extLst>
          </p:cNvPr>
          <p:cNvSpPr txBox="1">
            <a:spLocks/>
          </p:cNvSpPr>
          <p:nvPr/>
        </p:nvSpPr>
        <p:spPr>
          <a:xfrm>
            <a:off x="5325978" y="180288"/>
            <a:ext cx="3818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bg1"/>
                </a:solidFill>
              </a:rPr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18092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6EB42E-C235-4F93-A353-DFCD2AF8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36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Barriers to Effective Communication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457A3F-806D-4D78-9CE6-449BF80A0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465929"/>
            <a:ext cx="4306956" cy="4759263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Arrogance</a:t>
            </a:r>
          </a:p>
          <a:p>
            <a:r>
              <a:rPr lang="en-US" sz="3200" dirty="0"/>
              <a:t>Only one method and/or not repeating the message</a:t>
            </a:r>
          </a:p>
          <a:p>
            <a:r>
              <a:rPr lang="en-US" sz="3200" dirty="0"/>
              <a:t>Jargon - Interpretation</a:t>
            </a:r>
          </a:p>
          <a:p>
            <a:r>
              <a:rPr lang="en-US" sz="3200" dirty="0"/>
              <a:t>One-sided</a:t>
            </a:r>
          </a:p>
          <a:p>
            <a:r>
              <a:rPr lang="en-US" sz="3200" dirty="0"/>
              <a:t>Tone</a:t>
            </a:r>
          </a:p>
          <a:p>
            <a:r>
              <a:rPr lang="en-US" sz="3200" dirty="0"/>
              <a:t>Non-</a:t>
            </a:r>
            <a:r>
              <a:rPr lang="en-US" sz="3200" dirty="0" err="1"/>
              <a:t>Verbals</a:t>
            </a:r>
            <a:endParaRPr lang="en-US" sz="3200" dirty="0"/>
          </a:p>
          <a:p>
            <a:r>
              <a:rPr lang="en-US" sz="3200" dirty="0"/>
              <a:t>Lack of credibility</a:t>
            </a:r>
          </a:p>
          <a:p>
            <a:r>
              <a:rPr lang="en-US" sz="3200" dirty="0"/>
              <a:t>Negativity</a:t>
            </a:r>
          </a:p>
          <a:p>
            <a:r>
              <a:rPr lang="en-US" sz="3200" dirty="0"/>
              <a:t>Not Listening</a:t>
            </a:r>
          </a:p>
          <a:p>
            <a:r>
              <a:rPr lang="en-US" sz="3200" dirty="0"/>
              <a:t>Spouse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D777B0-125E-4414-9FF1-1688DADADD47}"/>
              </a:ext>
            </a:extLst>
          </p:cNvPr>
          <p:cNvSpPr txBox="1">
            <a:spLocks/>
          </p:cNvSpPr>
          <p:nvPr/>
        </p:nvSpPr>
        <p:spPr>
          <a:xfrm>
            <a:off x="746263" y="1465929"/>
            <a:ext cx="3708124" cy="478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Lack of connection</a:t>
            </a:r>
          </a:p>
          <a:p>
            <a:r>
              <a:rPr lang="en-US" sz="3200" dirty="0"/>
              <a:t>Ego - Agenda</a:t>
            </a:r>
          </a:p>
          <a:p>
            <a:r>
              <a:rPr lang="en-US" sz="3200" dirty="0"/>
              <a:t>Emotional</a:t>
            </a:r>
          </a:p>
          <a:p>
            <a:r>
              <a:rPr lang="en-US" sz="3200" dirty="0"/>
              <a:t>Distracted</a:t>
            </a:r>
          </a:p>
          <a:p>
            <a:r>
              <a:rPr lang="en-US" sz="3200" dirty="0"/>
              <a:t>Indifference</a:t>
            </a:r>
          </a:p>
          <a:p>
            <a:r>
              <a:rPr lang="en-US" sz="3200" dirty="0"/>
              <a:t>Not listening</a:t>
            </a:r>
          </a:p>
          <a:p>
            <a:r>
              <a:rPr lang="en-US" sz="3200" dirty="0"/>
              <a:t>Not understanding</a:t>
            </a:r>
          </a:p>
          <a:p>
            <a:r>
              <a:rPr lang="en-US" sz="3200" dirty="0"/>
              <a:t>Assumptions</a:t>
            </a:r>
          </a:p>
          <a:p>
            <a:r>
              <a:rPr lang="en-US" sz="3200" dirty="0"/>
              <a:t>Not seeing another’s perspective</a:t>
            </a:r>
          </a:p>
          <a:p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7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A6A9AB-70AC-4670-B9A5-D7CFD700D02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E7BB993-29F5-48FD-96C5-34B98D8FD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2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9EF6A8-699A-4171-AA1A-6000CA928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6"/>
            <a:ext cx="7886700" cy="591535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Not Understanding</a:t>
            </a:r>
            <a:br>
              <a:rPr lang="en-US" sz="9600" b="1" dirty="0"/>
            </a:br>
            <a:br>
              <a:rPr lang="en-US" sz="2300" b="1" dirty="0"/>
            </a:br>
            <a:r>
              <a:rPr lang="en-US" sz="9600" b="1" dirty="0"/>
              <a:t>(Perspective)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0160A0-0F2D-422C-AA8C-42E1CA778166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8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Barrier to 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37668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person&#10;&#10;Description automatically generated">
            <a:extLst>
              <a:ext uri="{FF2B5EF4-FFF2-40B4-BE49-F238E27FC236}">
                <a16:creationId xmlns:a16="http://schemas.microsoft.com/office/drawing/2014/main" id="{EAE9C49D-2A13-4080-B1B7-DA9FB9333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" r="71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8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DFDBB-4768-42BE-ABEB-41EC9A31D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0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AE1465-0E9E-406F-BB8B-7BFE19EA7DAB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C73C4B-6A4C-4DE1-ACC4-DC79450B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6"/>
            <a:ext cx="7886700" cy="591535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Lack of Connection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72AAE6-1C27-4E99-9176-F7B12B545B58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8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Barrier to 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30684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454B9E-011E-478B-8960-66E1461E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6"/>
            <a:ext cx="7886700" cy="591535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Negativity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ED2C29-EA37-4C4A-8283-826EE53C3FE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8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Barrier to 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31269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player&#10;&#10;Description automatically generated">
            <a:extLst>
              <a:ext uri="{FF2B5EF4-FFF2-40B4-BE49-F238E27FC236}">
                <a16:creationId xmlns:a16="http://schemas.microsoft.com/office/drawing/2014/main" id="{C90E2F2F-EDCD-442F-9667-AB8CCB06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r="1" b="1"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3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9E3EA3-787A-4254-8034-846A8679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6"/>
            <a:ext cx="7886700" cy="591535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Assumption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5132D7-631C-4E7F-AE32-A30E8713544A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8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Barrier to 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89067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C32EC0-9018-44D6-A5F8-DC04BDAC8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1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BEE044D5-F122-4385-83F1-B7D5C3733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346"/>
            <a:ext cx="8967536" cy="65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7B73AE-BC92-4343-A862-9AAB111A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6"/>
            <a:ext cx="7886700" cy="591535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Wrong Tone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E5D682-EAEC-4132-93BE-A15BFC569E50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8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Barrier to Effective Communication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2AE654-1DF3-40F2-A6CA-65984A665565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6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95CA467-B01E-4FBD-9AEC-37D54BF9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8A228-CB2E-4835-8AAC-E25DEA650B49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10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6C076D-7310-46E1-B01F-14C98EA0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2926"/>
            <a:ext cx="7886700" cy="5915351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Dead Right</a:t>
            </a:r>
            <a:br>
              <a:rPr lang="en-US" sz="9600" b="1" dirty="0"/>
            </a:br>
            <a:br>
              <a:rPr lang="en-US" sz="2300" b="1" dirty="0"/>
            </a:br>
            <a:r>
              <a:rPr lang="en-US" sz="9600" b="1" dirty="0"/>
              <a:t>(Arrogance)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895E95-2D0C-44B1-BB2B-4E11CFDA9BDC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143998" cy="978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Barrier to 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370411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B12704-B770-475D-8D84-3468218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68"/>
            <a:ext cx="9143999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Communication Needs to be…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B3F8D4-4580-484C-96C5-FB9A8E54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52" y="1238374"/>
            <a:ext cx="7540487" cy="2499437"/>
          </a:xfrm>
        </p:spPr>
        <p:txBody>
          <a:bodyPr>
            <a:normAutofit/>
          </a:bodyPr>
          <a:lstStyle/>
          <a:p>
            <a:r>
              <a:rPr lang="en-US" sz="3200" b="1" dirty="0"/>
              <a:t>Correct</a:t>
            </a:r>
            <a:r>
              <a:rPr lang="en-US" sz="3200" dirty="0"/>
              <a:t>  (True, Accurate)</a:t>
            </a:r>
          </a:p>
          <a:p>
            <a:r>
              <a:rPr lang="en-US" sz="3200" b="1" dirty="0"/>
              <a:t>Positive </a:t>
            </a:r>
            <a:r>
              <a:rPr lang="en-US" sz="3200" dirty="0"/>
              <a:t> (Helpful, Productive, Wise)</a:t>
            </a:r>
          </a:p>
          <a:p>
            <a:r>
              <a:rPr lang="en-US" sz="3200" b="1" dirty="0"/>
              <a:t>Relevant</a:t>
            </a:r>
            <a:r>
              <a:rPr lang="en-US" sz="3200" dirty="0"/>
              <a:t> (Focused, Necessary, Timely)</a:t>
            </a:r>
          </a:p>
          <a:p>
            <a:r>
              <a:rPr lang="en-US" sz="3200" b="1" dirty="0"/>
              <a:t>Simple</a:t>
            </a:r>
            <a:r>
              <a:rPr lang="en-US" sz="3200" dirty="0"/>
              <a:t> (clear to them, concise)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4B02B26-A363-4FFC-AE64-C96ABE481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1160" y="3483751"/>
            <a:ext cx="2561669" cy="27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A6E-A69E-4F4C-ACDD-82B77DA3DC87}"/>
              </a:ext>
            </a:extLst>
          </p:cNvPr>
          <p:cNvSpPr txBox="1">
            <a:spLocks/>
          </p:cNvSpPr>
          <p:nvPr/>
        </p:nvSpPr>
        <p:spPr>
          <a:xfrm>
            <a:off x="0" y="6268278"/>
            <a:ext cx="9144000" cy="589722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13"/>
              </a:spcBef>
              <a:buNone/>
            </a:pPr>
            <a:r>
              <a:rPr lang="en-US" sz="2000" u="sng" dirty="0">
                <a:latin typeface="Arial Rounded MT Bold" panose="020F0704030504030204" pitchFamily="34" charset="0"/>
              </a:rPr>
              <a:t>@</a:t>
            </a:r>
            <a:r>
              <a:rPr lang="en-US" sz="2000" u="sng" dirty="0" err="1">
                <a:latin typeface="Arial Rounded MT Bold" panose="020F0704030504030204" pitchFamily="34" charset="0"/>
              </a:rPr>
              <a:t>CoachBechler</a:t>
            </a:r>
            <a:endParaRPr lang="en-US" sz="2000" u="sng" dirty="0">
              <a:latin typeface="Arial Rounded MT Bold" panose="020F07040305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9EF6A8-699A-4171-AA1A-6000CA928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57346"/>
            <a:ext cx="9144000" cy="1325563"/>
          </a:xfrm>
        </p:spPr>
        <p:txBody>
          <a:bodyPr/>
          <a:lstStyle/>
          <a:p>
            <a:pPr algn="ctr"/>
            <a:r>
              <a:rPr lang="en-US" b="1" dirty="0"/>
              <a:t>What Can You Do?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2476265-2684-46BE-9FC4-71DE8CE3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7252"/>
            <a:ext cx="3943349" cy="47310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Activities</a:t>
            </a:r>
          </a:p>
          <a:p>
            <a:r>
              <a:rPr lang="en-US" dirty="0"/>
              <a:t>Think</a:t>
            </a:r>
          </a:p>
          <a:p>
            <a:r>
              <a:rPr lang="en-US" dirty="0"/>
              <a:t>Be Proactive</a:t>
            </a:r>
          </a:p>
          <a:p>
            <a:r>
              <a:rPr lang="en-US" dirty="0"/>
              <a:t>Use their name</a:t>
            </a:r>
          </a:p>
          <a:p>
            <a:r>
              <a:rPr lang="en-US" dirty="0"/>
              <a:t>Catch them being good</a:t>
            </a:r>
          </a:p>
          <a:p>
            <a:r>
              <a:rPr lang="en-US" dirty="0"/>
              <a:t>Evaluate, Grow, Improve</a:t>
            </a:r>
          </a:p>
          <a:p>
            <a:r>
              <a:rPr lang="en-US" dirty="0"/>
              <a:t>Reinforce with repetition and behavior</a:t>
            </a:r>
          </a:p>
          <a:p>
            <a:r>
              <a:rPr lang="en-US" dirty="0"/>
              <a:t>Self-Awareness</a:t>
            </a:r>
          </a:p>
          <a:p>
            <a:r>
              <a:rPr lang="en-US" dirty="0"/>
              <a:t>Little moments</a:t>
            </a:r>
          </a:p>
          <a:p>
            <a:r>
              <a:rPr lang="en-US" dirty="0"/>
              <a:t>Intentionality</a:t>
            </a:r>
          </a:p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2A504B-1341-4928-BBD2-CEA85F6B402D}"/>
              </a:ext>
            </a:extLst>
          </p:cNvPr>
          <p:cNvSpPr txBox="1">
            <a:spLocks/>
          </p:cNvSpPr>
          <p:nvPr/>
        </p:nvSpPr>
        <p:spPr>
          <a:xfrm>
            <a:off x="4572000" y="1582909"/>
            <a:ext cx="4267200" cy="46397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Minimize Barriers</a:t>
            </a:r>
          </a:p>
          <a:p>
            <a:r>
              <a:rPr lang="en-US" dirty="0"/>
              <a:t>Handwritten Notes</a:t>
            </a:r>
          </a:p>
          <a:p>
            <a:r>
              <a:rPr lang="en-US" dirty="0"/>
              <a:t>Daily Chat Chart</a:t>
            </a:r>
          </a:p>
          <a:p>
            <a:r>
              <a:rPr lang="en-US" dirty="0"/>
              <a:t>Game Plan/Proper Environment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Gives opportunities (officials, committees, huddles, meetings)</a:t>
            </a:r>
          </a:p>
          <a:p>
            <a:r>
              <a:rPr lang="en-US" dirty="0"/>
              <a:t>Learn to listen; Listen to learn</a:t>
            </a:r>
          </a:p>
          <a:p>
            <a:r>
              <a:rPr lang="en-US" dirty="0"/>
              <a:t>Equip, Enhance, Empower, Encourage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60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56047" y="4824222"/>
            <a:ext cx="3643453" cy="17911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“Communicating Effectively with Stakeholders”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88806" y="3462103"/>
            <a:ext cx="3804266" cy="30520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Calibri Light" panose="020F0302020204030204"/>
              </a:rPr>
              <a:t>JamyBechler.com</a:t>
            </a: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Calibri Light" panose="020F0302020204030204"/>
              </a:rPr>
              <a:t>@</a:t>
            </a:r>
            <a:r>
              <a:rPr lang="en-US" sz="2100" b="1" dirty="0" err="1">
                <a:latin typeface="Calibri Light" panose="020F0302020204030204"/>
              </a:rPr>
              <a:t>CoachBechler</a:t>
            </a:r>
            <a:endParaRPr lang="en-US" sz="2100" b="1" dirty="0">
              <a:latin typeface="Calibri Light" panose="020F0302020204030204"/>
            </a:endParaRP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 err="1">
                <a:latin typeface="Calibri Light" panose="020F0302020204030204"/>
              </a:rPr>
              <a:t>JamyBechlerLeadership</a:t>
            </a:r>
            <a:endParaRPr lang="en-US" sz="2100" b="1" dirty="0">
              <a:latin typeface="Calibri Light" panose="020F0302020204030204"/>
            </a:endParaRP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>
                <a:latin typeface="Calibri Light" panose="020F0302020204030204"/>
              </a:rPr>
              <a:t>(765) 661-2841</a:t>
            </a:r>
          </a:p>
          <a:p>
            <a:pPr algn="l">
              <a:lnSpc>
                <a:spcPct val="17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u="sng" dirty="0">
                <a:latin typeface="Calibri Light" panose="020F0302020204030204"/>
              </a:rPr>
              <a:t>jamy@coachbechler.com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1" y="3381402"/>
            <a:ext cx="584882" cy="665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5" y="4588687"/>
            <a:ext cx="701828" cy="798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0" y="6065168"/>
            <a:ext cx="506528" cy="5727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5" y="4142377"/>
            <a:ext cx="524537" cy="485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7"/>
          <a:stretch/>
        </p:blipFill>
        <p:spPr>
          <a:xfrm>
            <a:off x="570732" y="5433982"/>
            <a:ext cx="500318" cy="441382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F972B0-8734-4590-9097-AEC1F4311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4" y="3330410"/>
            <a:ext cx="2174498" cy="1696108"/>
          </a:xfrm>
          <a:prstGeom prst="rect">
            <a:avLst/>
          </a:prstGeom>
        </p:spPr>
      </p:pic>
      <p:sp>
        <p:nvSpPr>
          <p:cNvPr id="2" name="AutoShape 2" descr="Florida (FIAAA) Athletic Association Annual State Conference">
            <a:extLst>
              <a:ext uri="{FF2B5EF4-FFF2-40B4-BE49-F238E27FC236}">
                <a16:creationId xmlns:a16="http://schemas.microsoft.com/office/drawing/2014/main" id="{C1BF0C30-9712-4BFF-B4EB-756DBB087D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6FDD80A-16AC-4969-AC79-4DEE04268BB6}"/>
              </a:ext>
            </a:extLst>
          </p:cNvPr>
          <p:cNvSpPr txBox="1">
            <a:spLocks/>
          </p:cNvSpPr>
          <p:nvPr/>
        </p:nvSpPr>
        <p:spPr>
          <a:xfrm>
            <a:off x="344557" y="1990459"/>
            <a:ext cx="8359275" cy="10683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“Culture” to 66866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 order to get presentation notes, resources, a special offer, and to register for our drawing (1) free year of </a:t>
            </a: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TheLeadershipPlaybook.com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or (2) books for your coaching staff.</a:t>
            </a:r>
          </a:p>
        </p:txBody>
      </p:sp>
      <p:pic>
        <p:nvPicPr>
          <p:cNvPr id="1026" name="Picture 2" descr="2021 Conference Registration – Florida Interscholastic Athletic  Administrators Association">
            <a:extLst>
              <a:ext uri="{FF2B5EF4-FFF2-40B4-BE49-F238E27FC236}">
                <a16:creationId xmlns:a16="http://schemas.microsoft.com/office/drawing/2014/main" id="{F54106AF-E966-482B-9E10-50B2D70C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0" y="152062"/>
            <a:ext cx="6173203" cy="16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18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8EEDED5-9E7D-49FE-A509-FC608F5D7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5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7D5FC9C-EBC7-4770-8D24-747776A61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64"/>
            <a:ext cx="9144000" cy="66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2D8F3D-50B8-4A53-8412-8EF539C6D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9"/>
          <a:stretch/>
        </p:blipFill>
        <p:spPr>
          <a:xfrm>
            <a:off x="6175513" y="-1"/>
            <a:ext cx="2968486" cy="6857999"/>
          </a:xfrm>
          <a:prstGeom prst="rect">
            <a:avLst/>
          </a:prstGeom>
        </p:spPr>
      </p:pic>
      <p:pic>
        <p:nvPicPr>
          <p:cNvPr id="3" name="Picture 2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18C9ECCD-7836-4793-95C9-6FC62B4A1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3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E3389-B5CB-47CF-921C-E929CF5A8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8" b="17660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6C36B-7947-4E27-96A4-08686EEBB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0"/>
            <a:ext cx="90744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9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B3EF12-27B5-48A8-B968-6AA5FA39E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7" b="17271"/>
          <a:stretch/>
        </p:blipFill>
        <p:spPr>
          <a:xfrm>
            <a:off x="15" y="0"/>
            <a:ext cx="9143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3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0B3053-D626-4887-B8B6-7219500C43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4862"/>
            <a:ext cx="9143999" cy="68580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F9AB5D-F5CD-443A-B0F2-09BCE3C13DBC}"/>
              </a:ext>
            </a:extLst>
          </p:cNvPr>
          <p:cNvSpPr txBox="1">
            <a:spLocks/>
          </p:cNvSpPr>
          <p:nvPr/>
        </p:nvSpPr>
        <p:spPr>
          <a:xfrm>
            <a:off x="628649" y="2071149"/>
            <a:ext cx="3943351" cy="117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100" dirty="0"/>
              <a:t>Know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E2E6AA-63AE-44C3-B03F-3D1E8957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2793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When will people BUY what you’re SELLING?</a:t>
            </a:r>
          </a:p>
        </p:txBody>
      </p:sp>
      <p:pic>
        <p:nvPicPr>
          <p:cNvPr id="11" name="Picture 10" descr="A close up of a persons hand&#10;&#10;Description automatically generated">
            <a:extLst>
              <a:ext uri="{FF2B5EF4-FFF2-40B4-BE49-F238E27FC236}">
                <a16:creationId xmlns:a16="http://schemas.microsoft.com/office/drawing/2014/main" id="{F0351748-11EC-4D68-BC38-9664632B3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06" y="1698356"/>
            <a:ext cx="5660387" cy="475101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92B468-C1BA-4527-B252-91215A3DED56}"/>
              </a:ext>
            </a:extLst>
          </p:cNvPr>
          <p:cNvSpPr txBox="1">
            <a:spLocks/>
          </p:cNvSpPr>
          <p:nvPr/>
        </p:nvSpPr>
        <p:spPr>
          <a:xfrm>
            <a:off x="628647" y="4338964"/>
            <a:ext cx="3943351" cy="117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100" dirty="0"/>
              <a:t>Trust</a:t>
            </a:r>
          </a:p>
          <a:p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7DFE628-7BA0-446F-8487-7284F36D7582}"/>
              </a:ext>
            </a:extLst>
          </p:cNvPr>
          <p:cNvSpPr txBox="1">
            <a:spLocks/>
          </p:cNvSpPr>
          <p:nvPr/>
        </p:nvSpPr>
        <p:spPr>
          <a:xfrm>
            <a:off x="628646" y="3242542"/>
            <a:ext cx="3943351" cy="117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100" dirty="0"/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29273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layer&#10;&#10;Description automatically generated">
            <a:extLst>
              <a:ext uri="{FF2B5EF4-FFF2-40B4-BE49-F238E27FC236}">
                <a16:creationId xmlns:a16="http://schemas.microsoft.com/office/drawing/2014/main" id="{2AA156AE-6E12-4F84-8CA8-042A96A93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8" b="24191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F4C9DC-EE2C-4CFC-B2B4-17A3C83F8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756" y="2562260"/>
            <a:ext cx="2564296" cy="28465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aring</a:t>
            </a:r>
          </a:p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redibility</a:t>
            </a:r>
          </a:p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onnection</a:t>
            </a:r>
          </a:p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onsistency</a:t>
            </a:r>
          </a:p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ompetency</a:t>
            </a:r>
          </a:p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ommitment</a:t>
            </a:r>
          </a:p>
          <a:p>
            <a:pPr marL="0" indent="0">
              <a:buNone/>
            </a:pPr>
            <a:r>
              <a:rPr lang="en-US" sz="4875" b="1" dirty="0"/>
              <a:t>C</a:t>
            </a:r>
            <a:r>
              <a:rPr lang="en-US" sz="4875" dirty="0"/>
              <a:t>ommunication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CB5D7F-BFD5-4FC4-A47E-B81CA07C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1115668"/>
            <a:ext cx="4214192" cy="1296895"/>
          </a:xfrm>
        </p:spPr>
        <p:txBody>
          <a:bodyPr>
            <a:noAutofit/>
          </a:bodyPr>
          <a:lstStyle/>
          <a:p>
            <a:pPr algn="ctr"/>
            <a:r>
              <a:rPr lang="en-US" sz="4950" b="1" dirty="0"/>
              <a:t>7 C’s of</a:t>
            </a:r>
            <a:br>
              <a:rPr lang="en-US" sz="4950" b="1" dirty="0"/>
            </a:br>
            <a:r>
              <a:rPr lang="en-US" sz="4950" b="1" dirty="0"/>
              <a:t>Building Trust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AD53EF-BCD9-4B07-985D-5A30433A44F6}"/>
              </a:ext>
            </a:extLst>
          </p:cNvPr>
          <p:cNvSpPr txBox="1">
            <a:spLocks/>
          </p:cNvSpPr>
          <p:nvPr/>
        </p:nvSpPr>
        <p:spPr>
          <a:xfrm>
            <a:off x="1" y="6269410"/>
            <a:ext cx="9143984" cy="442292"/>
          </a:xfrm>
          <a:prstGeom prst="rect">
            <a:avLst/>
          </a:prstGeom>
        </p:spPr>
        <p:txBody>
          <a:bodyPr vert="horz" lIns="38576" tIns="19289" rIns="38576" bIns="19289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60"/>
              </a:spcBef>
              <a:buNone/>
            </a:pPr>
            <a:r>
              <a:rPr lang="en-US" sz="1500" u="sng" dirty="0">
                <a:latin typeface="Arial Rounded MT Bold" panose="020F0704030504030204" pitchFamily="34" charset="0"/>
              </a:rPr>
              <a:t>@</a:t>
            </a:r>
            <a:r>
              <a:rPr lang="en-US" sz="1500" u="sng" dirty="0" err="1">
                <a:latin typeface="Arial Rounded MT Bold" panose="020F0704030504030204" pitchFamily="34" charset="0"/>
              </a:rPr>
              <a:t>CoachBechler</a:t>
            </a:r>
            <a:endParaRPr lang="en-US" sz="1500" u="sng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378</Words>
  <Application>Microsoft Office PowerPoint</Application>
  <PresentationFormat>On-screen Show (4:3)</PresentationFormat>
  <Paragraphs>110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will people BUY what you’re SELLING?</vt:lpstr>
      <vt:lpstr>7 C’s of Building Trust</vt:lpstr>
      <vt:lpstr>Barriers         </vt:lpstr>
      <vt:lpstr>Barriers to Effective Communication</vt:lpstr>
      <vt:lpstr>PowerPoint Presentation</vt:lpstr>
      <vt:lpstr>Not Understanding  (Perspective)</vt:lpstr>
      <vt:lpstr>PowerPoint Presentation</vt:lpstr>
      <vt:lpstr>PowerPoint Presentation</vt:lpstr>
      <vt:lpstr>Lack of Connection</vt:lpstr>
      <vt:lpstr>Negativity</vt:lpstr>
      <vt:lpstr>PowerPoint Presentation</vt:lpstr>
      <vt:lpstr>Assumption</vt:lpstr>
      <vt:lpstr>PowerPoint Presentation</vt:lpstr>
      <vt:lpstr>Wrong Tone</vt:lpstr>
      <vt:lpstr>PowerPoint Presentation</vt:lpstr>
      <vt:lpstr>Dead Right  (Arrogance)</vt:lpstr>
      <vt:lpstr>Communication Needs to be…</vt:lpstr>
      <vt:lpstr>What Can You Do?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Jamy Bechler</dc:creator>
  <cp:lastModifiedBy>Jamy Bechler</cp:lastModifiedBy>
  <cp:revision>52</cp:revision>
  <dcterms:created xsi:type="dcterms:W3CDTF">2019-03-09T11:42:02Z</dcterms:created>
  <dcterms:modified xsi:type="dcterms:W3CDTF">2021-05-02T02:39:14Z</dcterms:modified>
</cp:coreProperties>
</file>